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661" r:id="rId3"/>
    <p:sldId id="319" r:id="rId4"/>
    <p:sldId id="260" r:id="rId5"/>
    <p:sldId id="665" r:id="rId6"/>
    <p:sldId id="290" r:id="rId7"/>
    <p:sldId id="291" r:id="rId8"/>
    <p:sldId id="259" r:id="rId9"/>
    <p:sldId id="261" r:id="rId10"/>
    <p:sldId id="262" r:id="rId11"/>
    <p:sldId id="321" r:id="rId12"/>
    <p:sldId id="322" r:id="rId13"/>
    <p:sldId id="274" r:id="rId14"/>
    <p:sldId id="311" r:id="rId15"/>
    <p:sldId id="662" r:id="rId16"/>
    <p:sldId id="263" r:id="rId17"/>
    <p:sldId id="264" r:id="rId18"/>
    <p:sldId id="265" r:id="rId19"/>
    <p:sldId id="666" r:id="rId20"/>
    <p:sldId id="266" r:id="rId21"/>
    <p:sldId id="309" r:id="rId22"/>
    <p:sldId id="329" r:id="rId23"/>
    <p:sldId id="328" r:id="rId24"/>
    <p:sldId id="664" r:id="rId25"/>
    <p:sldId id="326" r:id="rId26"/>
    <p:sldId id="323" r:id="rId27"/>
    <p:sldId id="257" r:id="rId28"/>
    <p:sldId id="324" r:id="rId29"/>
    <p:sldId id="325" r:id="rId30"/>
    <p:sldId id="258" r:id="rId31"/>
    <p:sldId id="660" r:id="rId32"/>
    <p:sldId id="327" r:id="rId33"/>
    <p:sldId id="659" r:id="rId34"/>
    <p:sldId id="663" r:id="rId35"/>
    <p:sldId id="273" r:id="rId3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9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0F7C-33C5-43B3-9255-2A0B55B2A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1EE06-3C7F-4EFD-9248-0EF6877F3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B7100-E708-47DE-A45A-66510C21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30B5-195B-4023-93C5-496D940E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1A14C-76DE-447A-98E5-F8B57E50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5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0E25-B654-486E-A303-941C0204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136F0-91AD-4A4E-BE65-8544259C1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F4F9B-968D-4D92-8E28-678160E2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E3763-B4E2-4943-BAC0-38698A6B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4178A-0F0F-477A-BC48-E6CBB9C2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D7DEA-8EEB-4000-8CED-8BAF30C5F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C6A1D-6DFB-4E3F-825E-27F820816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7CBE3-ADDD-4B47-B891-A30220A9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C4A12-3C73-4F22-BB6C-83D3DAAF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12D91-BFAC-4560-A9C4-D8675489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7447-459D-452B-8820-A9438131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2B7E-D9E3-43D2-8FC6-BA31D06CA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6C896-033C-48BA-BDDF-C936AA74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26754-B763-4F97-AAB1-4C548B9F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9B58A-71C9-4CE8-A705-0146A8E8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70D8A-A0DC-49CF-AD09-7134E333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249C3-4E2C-4EBD-89DB-3FE5044E8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D92AF-A85A-4136-973E-91954867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5AC5E-BE33-42C3-898E-DB658FAD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A385B-2EDD-4C28-9AC6-A5841771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E067-4D8E-4D12-B0C7-2BB97580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28F6B-ADB1-4F8C-80F0-0BF11403E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B2370-E3CF-4120-A3EE-B1E8040B1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6DF1D-697B-4D30-8B1E-BF952D52D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DA01C-2B32-4CD3-A6B2-D20E046D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74C25-39E5-4DDC-80AB-FB3F93AB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0F428-5350-4CE4-8737-961894157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AA35A-4670-4AD9-B631-AD9F4C25C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9BB58-7C2F-432F-B77A-F6DAB0B9A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0AA6AD-B3AD-4B66-99E7-FDB79D0A7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5C40A-918F-4215-83B9-F364A10FE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1D239F-C297-4CCD-8768-EC930C34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4291F-919E-4B15-899F-B35BCBCD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40C5F-AA73-4615-97CB-43ED2E96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EF08E-EF31-49C6-8A8B-B4024430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3AE509-5233-4A20-8765-8ACCD640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98867-AADC-4B5D-9281-189D786A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95E83-EAE5-46A3-B399-388376AC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ECE81-EA09-4752-A70C-21F68F97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E8FE0-6492-4EB2-9B04-033B5910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1784C-5584-4664-AE1B-03CCC46D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5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95C70-5E91-40C1-9AC3-779E1FD8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4921-40BA-4C1D-922E-6448E80EE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2219C-7585-4085-8A92-E34AA5F85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091A7-8BE7-4128-9B8F-21BD909FA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EDEFF-1EFE-4837-8BCA-ECCF9762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AA14F-A6C0-420A-80B5-CF76596A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59E0C-2DD1-427F-A0A8-3467892E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C01FD-3325-4864-99B7-4CCBEE383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0F668-E3A0-4F14-AD1A-8FAB84D07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B8088-0A8A-47DD-BB0F-5C4777E9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343A3-9D9E-457D-8248-72F54793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AA097-A7C6-45EA-8B50-A497147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37EE8-A615-4600-8382-B7D0FEF6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2C955-8735-4231-B4B1-405C059B7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EB9C0-5DC0-4D52-9200-ECD0990B7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16C9-6D6F-4425-B270-633931B9934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5E2A9-BD66-4F84-A4AF-C67541727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8446E-5657-4AC5-8869-5B790ED47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32FB6-9006-427B-B21B-EB6DE610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3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cid:AD23B43EF98A2347A48C31B05E80FE23@namprd12.prod.outlook.com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virginiakile@gmail.com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Up the Positives 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14" descr="http://t1.gstatic.com/images?q=tbn:ANd9GcTcDPPWKNaDyEVz0bkhulmjcHKThjFIpwfbAdENMF35hfbs7E4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495162" y="1448567"/>
            <a:ext cx="1630680" cy="994317"/>
          </a:xfrm>
          <a:prstGeom prst="rect">
            <a:avLst/>
          </a:prstGeom>
          <a:noFill/>
        </p:spPr>
      </p:pic>
      <p:pic>
        <p:nvPicPr>
          <p:cNvPr id="6" name="il_fi" descr="http://cmweb.pvschools.net/mmesweb/FOV2-0004E53D/S03270FDC.1/bucket%20fill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960120"/>
            <a:ext cx="1999248" cy="163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homestead.com/~media/elements/Clipart/miscellaneous/piggy_bank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0411" y="1025227"/>
            <a:ext cx="1676400" cy="150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76401" y="3124200"/>
            <a:ext cx="285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1" y="3537997"/>
            <a:ext cx="6762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</a:t>
            </a:r>
            <a:r>
              <a:rPr lang="en-US" sz="5400" dirty="0"/>
              <a:t>Teach Friendship Skills</a:t>
            </a:r>
            <a:endParaRPr lang="en-US" sz="2800" dirty="0"/>
          </a:p>
        </p:txBody>
      </p:sp>
      <p:pic>
        <p:nvPicPr>
          <p:cNvPr id="11" name="Picture 2" descr="Eye Contact Picture">
            <a:extLst>
              <a:ext uri="{FF2B5EF4-FFF2-40B4-BE49-F238E27FC236}">
                <a16:creationId xmlns:a16="http://schemas.microsoft.com/office/drawing/2014/main" id="{4DA49095-03ED-4340-AE7A-CE6C14187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33" y="4575504"/>
            <a:ext cx="1847943" cy="18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Talk Picture">
            <a:extLst>
              <a:ext uri="{FF2B5EF4-FFF2-40B4-BE49-F238E27FC236}">
                <a16:creationId xmlns:a16="http://schemas.microsoft.com/office/drawing/2014/main" id="{96047069-9DC8-412F-970A-7488C12CD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4711404"/>
            <a:ext cx="1567611" cy="156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Give Picture">
            <a:extLst>
              <a:ext uri="{FF2B5EF4-FFF2-40B4-BE49-F238E27FC236}">
                <a16:creationId xmlns:a16="http://schemas.microsoft.com/office/drawing/2014/main" id="{29BA1871-1B2B-40D7-865B-C4EAE71CA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092" y="4711403"/>
            <a:ext cx="1567611" cy="156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57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55718-7447-4741-91CA-92910E2AEE02}"/>
              </a:ext>
            </a:extLst>
          </p:cNvPr>
          <p:cNvSpPr txBox="1"/>
          <p:nvPr/>
        </p:nvSpPr>
        <p:spPr>
          <a:xfrm>
            <a:off x="1827551" y="1732382"/>
            <a:ext cx="4488858" cy="3416320"/>
          </a:xfrm>
          <a:prstGeom prst="rect">
            <a:avLst/>
          </a:prstGeom>
          <a:solidFill>
            <a:srgbClr val="66FF33"/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Positives:</a:t>
            </a:r>
          </a:p>
          <a:p>
            <a:r>
              <a:rPr lang="en-US" sz="5400" dirty="0"/>
              <a:t>Any Statement </a:t>
            </a:r>
          </a:p>
          <a:p>
            <a:r>
              <a:rPr lang="en-US" sz="5400" dirty="0"/>
              <a:t>that is not a </a:t>
            </a:r>
          </a:p>
          <a:p>
            <a:r>
              <a:rPr lang="en-US" sz="5400" dirty="0"/>
              <a:t>Demand.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F81C2D-749C-4785-A0F8-CD50C2D4E7B2}"/>
              </a:ext>
            </a:extLst>
          </p:cNvPr>
          <p:cNvSpPr txBox="1"/>
          <p:nvPr/>
        </p:nvSpPr>
        <p:spPr>
          <a:xfrm>
            <a:off x="6605668" y="1732381"/>
            <a:ext cx="3966407" cy="341632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Negatives:</a:t>
            </a:r>
          </a:p>
          <a:p>
            <a:r>
              <a:rPr lang="en-US" sz="5400" dirty="0"/>
              <a:t>No, Don’t</a:t>
            </a:r>
          </a:p>
          <a:p>
            <a:r>
              <a:rPr lang="en-US" sz="5400" dirty="0"/>
              <a:t>Stop, Quit,</a:t>
            </a:r>
          </a:p>
          <a:p>
            <a:r>
              <a:rPr lang="en-US" sz="5400" dirty="0"/>
              <a:t>Any Question</a:t>
            </a:r>
          </a:p>
        </p:txBody>
      </p:sp>
    </p:spTree>
    <p:extLst>
      <p:ext uri="{BB962C8B-B14F-4D97-AF65-F5344CB8AC3E}">
        <p14:creationId xmlns:p14="http://schemas.microsoft.com/office/powerpoint/2010/main" val="183715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6C43F4-5FF1-4221-BD06-87F6A3D4792B}"/>
              </a:ext>
            </a:extLst>
          </p:cNvPr>
          <p:cNvSpPr txBox="1"/>
          <p:nvPr/>
        </p:nvSpPr>
        <p:spPr>
          <a:xfrm>
            <a:off x="2080734" y="609600"/>
            <a:ext cx="8030532" cy="2123658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What Do You Want the</a:t>
            </a:r>
          </a:p>
          <a:p>
            <a:r>
              <a:rPr lang="en-US" sz="6600" dirty="0">
                <a:solidFill>
                  <a:srgbClr val="7030A0"/>
                </a:solidFill>
              </a:rPr>
              <a:t>Child to Do?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73151-3B2F-494D-9251-ACFE1B0CC63F}"/>
              </a:ext>
            </a:extLst>
          </p:cNvPr>
          <p:cNvSpPr txBox="1"/>
          <p:nvPr/>
        </p:nvSpPr>
        <p:spPr>
          <a:xfrm>
            <a:off x="2080734" y="3276600"/>
            <a:ext cx="7500130" cy="230832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Say What You Want</a:t>
            </a:r>
          </a:p>
          <a:p>
            <a:r>
              <a:rPr lang="en-US" sz="7200" dirty="0">
                <a:solidFill>
                  <a:schemeClr val="bg1"/>
                </a:solidFill>
              </a:rPr>
              <a:t>The Child to Do!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0CFB62-9B37-4413-974A-E2BC81163D25}"/>
              </a:ext>
            </a:extLst>
          </p:cNvPr>
          <p:cNvSpPr txBox="1"/>
          <p:nvPr/>
        </p:nvSpPr>
        <p:spPr>
          <a:xfrm>
            <a:off x="11384280" y="6309360"/>
            <a:ext cx="42351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425854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lk Picture">
            <a:extLst>
              <a:ext uri="{FF2B5EF4-FFF2-40B4-BE49-F238E27FC236}">
                <a16:creationId xmlns:a16="http://schemas.microsoft.com/office/drawing/2014/main" id="{F86969A0-28BC-49E5-AE0C-80F5BB7C5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C57259-FA10-4484-8A33-25453E8D0217}"/>
              </a:ext>
            </a:extLst>
          </p:cNvPr>
          <p:cNvSpPr txBox="1"/>
          <p:nvPr/>
        </p:nvSpPr>
        <p:spPr>
          <a:xfrm>
            <a:off x="5336005" y="457200"/>
            <a:ext cx="504676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1)Write  1</a:t>
            </a:r>
          </a:p>
          <a:p>
            <a:r>
              <a:rPr lang="en-US" sz="6600" dirty="0"/>
              <a:t>Don’t do that!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2B083-E533-4A7F-8335-81444F8C0AA1}"/>
              </a:ext>
            </a:extLst>
          </p:cNvPr>
          <p:cNvSpPr txBox="1"/>
          <p:nvPr/>
        </p:nvSpPr>
        <p:spPr>
          <a:xfrm>
            <a:off x="1600774" y="4056647"/>
            <a:ext cx="90672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2)Write What You Want</a:t>
            </a:r>
          </a:p>
          <a:p>
            <a:r>
              <a:rPr lang="en-US" sz="7200" dirty="0"/>
              <a:t>the Child to Do!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32F1-820C-498F-BBDD-C04999919B29}"/>
              </a:ext>
            </a:extLst>
          </p:cNvPr>
          <p:cNvSpPr txBox="1"/>
          <p:nvPr/>
        </p:nvSpPr>
        <p:spPr>
          <a:xfrm>
            <a:off x="8149590" y="5726430"/>
            <a:ext cx="121930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( 1 minute)</a:t>
            </a:r>
          </a:p>
        </p:txBody>
      </p:sp>
    </p:spTree>
    <p:extLst>
      <p:ext uri="{BB962C8B-B14F-4D97-AF65-F5344CB8AC3E}">
        <p14:creationId xmlns:p14="http://schemas.microsoft.com/office/powerpoint/2010/main" val="2117991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Save these for Safety Concerns </a:t>
            </a:r>
          </a:p>
        </p:txBody>
      </p:sp>
      <p:pic>
        <p:nvPicPr>
          <p:cNvPr id="1026" name="Picture 2" descr="C:\Users\Virginia\Pictures\Microsoft Clip Organizer\j043253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0" y="1621465"/>
            <a:ext cx="762000" cy="750957"/>
          </a:xfrm>
        </p:spPr>
      </p:pic>
      <p:pic>
        <p:nvPicPr>
          <p:cNvPr id="9" name="Picture 2" descr="C:\Users\Virginia\Pictures\Microsoft Clip Organizer\j04325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15590" y="2821888"/>
            <a:ext cx="762000" cy="750957"/>
          </a:xfrm>
          <a:prstGeom prst="rect">
            <a:avLst/>
          </a:prstGeom>
        </p:spPr>
      </p:pic>
      <p:pic>
        <p:nvPicPr>
          <p:cNvPr id="10" name="Picture 2" descr="C:\Users\Virginia\Pictures\Microsoft Clip Organizer\j04325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57500" y="3977094"/>
            <a:ext cx="762000" cy="750957"/>
          </a:xfrm>
          <a:prstGeom prst="rect">
            <a:avLst/>
          </a:prstGeom>
        </p:spPr>
      </p:pic>
      <p:pic>
        <p:nvPicPr>
          <p:cNvPr id="11" name="Picture 2" descr="C:\Users\Virginia\Pictures\Microsoft Clip Organizer\j04325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57500" y="5057653"/>
            <a:ext cx="762000" cy="750957"/>
          </a:xfrm>
          <a:prstGeom prst="rect">
            <a:avLst/>
          </a:prstGeom>
        </p:spPr>
      </p:pic>
      <p:pic>
        <p:nvPicPr>
          <p:cNvPr id="12" name="Picture 11" descr="Talk Picture">
            <a:extLst>
              <a:ext uri="{FF2B5EF4-FFF2-40B4-BE49-F238E27FC236}">
                <a16:creationId xmlns:a16="http://schemas.microsoft.com/office/drawing/2014/main" id="{5D677C8F-FC12-4722-8487-963EF320B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43" y="2151910"/>
            <a:ext cx="2934994" cy="293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C60DD4-7DEB-4336-A860-E9D27FDD37AA}"/>
              </a:ext>
            </a:extLst>
          </p:cNvPr>
          <p:cNvSpPr txBox="1"/>
          <p:nvPr/>
        </p:nvSpPr>
        <p:spPr>
          <a:xfrm>
            <a:off x="4080510" y="1656824"/>
            <a:ext cx="9220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FB96A-1376-4399-B181-1D7C9A8716A7}"/>
              </a:ext>
            </a:extLst>
          </p:cNvPr>
          <p:cNvSpPr txBox="1"/>
          <p:nvPr/>
        </p:nvSpPr>
        <p:spPr>
          <a:xfrm>
            <a:off x="4011532" y="3952912"/>
            <a:ext cx="1256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STOP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0F743-9016-46A7-A4ED-2076A93A3BF9}"/>
              </a:ext>
            </a:extLst>
          </p:cNvPr>
          <p:cNvSpPr txBox="1"/>
          <p:nvPr/>
        </p:nvSpPr>
        <p:spPr>
          <a:xfrm>
            <a:off x="3913186" y="2835502"/>
            <a:ext cx="1585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Don’t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FA6B5-8BA7-4565-870E-136B28965176}"/>
              </a:ext>
            </a:extLst>
          </p:cNvPr>
          <p:cNvSpPr txBox="1"/>
          <p:nvPr/>
        </p:nvSpPr>
        <p:spPr>
          <a:xfrm>
            <a:off x="3967225" y="5201176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QUIT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6578" y="1520190"/>
            <a:ext cx="2798843" cy="31393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557213" indent="-557213"/>
            <a:r>
              <a:rPr lang="en-US" sz="3300" dirty="0">
                <a:solidFill>
                  <a:srgbClr val="FF0000"/>
                </a:solidFill>
              </a:rPr>
              <a:t>Stand UP</a:t>
            </a:r>
          </a:p>
          <a:p>
            <a:pPr marL="557213" indent="-557213"/>
            <a:r>
              <a:rPr lang="en-US" sz="3300" dirty="0">
                <a:solidFill>
                  <a:srgbClr val="7030A0"/>
                </a:solidFill>
              </a:rPr>
              <a:t>Do 30 Seconds </a:t>
            </a:r>
          </a:p>
          <a:p>
            <a:pPr marL="557213" indent="-557213"/>
            <a:r>
              <a:rPr lang="en-US" sz="3300" dirty="0">
                <a:solidFill>
                  <a:srgbClr val="7030A0"/>
                </a:solidFill>
              </a:rPr>
              <a:t>Of Energizing </a:t>
            </a:r>
          </a:p>
          <a:p>
            <a:pPr marL="557213" indent="-557213"/>
            <a:r>
              <a:rPr lang="en-US" sz="3300" dirty="0">
                <a:solidFill>
                  <a:srgbClr val="7030A0"/>
                </a:solidFill>
              </a:rPr>
              <a:t>Moves then</a:t>
            </a:r>
          </a:p>
          <a:p>
            <a:pPr marL="557213" indent="-557213"/>
            <a:r>
              <a:rPr lang="en-US" sz="3300" dirty="0">
                <a:solidFill>
                  <a:srgbClr val="0070C0"/>
                </a:solidFill>
              </a:rPr>
              <a:t>Kiss Your Brain!</a:t>
            </a:r>
          </a:p>
          <a:p>
            <a:pPr marL="557213" indent="-557213"/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97970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FBEA59-C3CC-46EA-BF4B-B43655CF66C4}"/>
              </a:ext>
            </a:extLst>
          </p:cNvPr>
          <p:cNvSpPr txBox="1"/>
          <p:nvPr/>
        </p:nvSpPr>
        <p:spPr>
          <a:xfrm>
            <a:off x="2864410" y="1385351"/>
            <a:ext cx="6609566" cy="4247317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Up the Positives for: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5400" b="1" dirty="0">
                <a:solidFill>
                  <a:srgbClr val="00B050"/>
                </a:solidFill>
              </a:rPr>
              <a:t>Following Directions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5400" b="1" dirty="0">
                <a:solidFill>
                  <a:srgbClr val="00B050"/>
                </a:solidFill>
              </a:rPr>
              <a:t>Behavior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5400" b="1" dirty="0">
                <a:solidFill>
                  <a:srgbClr val="00B050"/>
                </a:solidFill>
              </a:rPr>
              <a:t>Activity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5400" b="1" dirty="0">
                <a:solidFill>
                  <a:srgbClr val="00B050"/>
                </a:solidFill>
              </a:rPr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4292618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8F740-67CD-4045-8A93-808684FB56CD}"/>
              </a:ext>
            </a:extLst>
          </p:cNvPr>
          <p:cNvSpPr txBox="1"/>
          <p:nvPr/>
        </p:nvSpPr>
        <p:spPr>
          <a:xfrm>
            <a:off x="1781022" y="1172044"/>
            <a:ext cx="8686481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50" dirty="0">
                <a:solidFill>
                  <a:srgbClr val="00B050"/>
                </a:solidFill>
              </a:rPr>
              <a:t>Positives for </a:t>
            </a:r>
            <a:r>
              <a:rPr lang="en-US" sz="4950" dirty="0">
                <a:solidFill>
                  <a:srgbClr val="00B0F0"/>
                </a:solidFill>
              </a:rPr>
              <a:t>Following Directions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3EBEE1-2997-4559-A8F9-67E119B8CE87}"/>
              </a:ext>
            </a:extLst>
          </p:cNvPr>
          <p:cNvSpPr txBox="1"/>
          <p:nvPr/>
        </p:nvSpPr>
        <p:spPr>
          <a:xfrm>
            <a:off x="1781022" y="2075023"/>
            <a:ext cx="7414722" cy="320857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050" dirty="0">
                <a:solidFill>
                  <a:srgbClr val="00B050"/>
                </a:solidFill>
              </a:rPr>
              <a:t>You got a book to read.</a:t>
            </a:r>
          </a:p>
          <a:p>
            <a:r>
              <a:rPr lang="en-US" sz="4050" dirty="0">
                <a:solidFill>
                  <a:srgbClr val="00B050"/>
                </a:solidFill>
              </a:rPr>
              <a:t>You got your shoes and your coat. </a:t>
            </a:r>
          </a:p>
          <a:p>
            <a:r>
              <a:rPr lang="en-US" sz="4050" dirty="0">
                <a:solidFill>
                  <a:srgbClr val="00B050"/>
                </a:solidFill>
              </a:rPr>
              <a:t>Thanks for getting your backpack.</a:t>
            </a:r>
          </a:p>
          <a:p>
            <a:r>
              <a:rPr lang="en-US" sz="4050" dirty="0">
                <a:solidFill>
                  <a:srgbClr val="00B050"/>
                </a:solidFill>
              </a:rPr>
              <a:t>4.</a:t>
            </a:r>
          </a:p>
          <a:p>
            <a:r>
              <a:rPr lang="en-US" sz="4050" dirty="0">
                <a:solidFill>
                  <a:srgbClr val="00B050"/>
                </a:solidFill>
              </a:rPr>
              <a:t>5.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2021EB-7FA2-4BF4-8287-91F167B34936}"/>
              </a:ext>
            </a:extLst>
          </p:cNvPr>
          <p:cNvSpPr txBox="1"/>
          <p:nvPr/>
        </p:nvSpPr>
        <p:spPr>
          <a:xfrm>
            <a:off x="500623" y="5332493"/>
            <a:ext cx="6878614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Write 2 more Positives that a</a:t>
            </a:r>
          </a:p>
          <a:p>
            <a:r>
              <a:rPr lang="en-US" sz="3200" dirty="0"/>
              <a:t>Teacher can use for Following Directions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620EA3-84FB-47CA-9353-C14CD0B6C633}"/>
              </a:ext>
            </a:extLst>
          </p:cNvPr>
          <p:cNvSpPr txBox="1"/>
          <p:nvPr/>
        </p:nvSpPr>
        <p:spPr>
          <a:xfrm>
            <a:off x="7440286" y="5322116"/>
            <a:ext cx="351091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Type Your Favorite in the Chat Box</a:t>
            </a:r>
          </a:p>
        </p:txBody>
      </p:sp>
    </p:spTree>
    <p:extLst>
      <p:ext uri="{BB962C8B-B14F-4D97-AF65-F5344CB8AC3E}">
        <p14:creationId xmlns:p14="http://schemas.microsoft.com/office/powerpoint/2010/main" val="2316718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A1175E-D2EE-4934-AF1E-17F10C3AE2A9}"/>
              </a:ext>
            </a:extLst>
          </p:cNvPr>
          <p:cNvSpPr txBox="1"/>
          <p:nvPr/>
        </p:nvSpPr>
        <p:spPr>
          <a:xfrm>
            <a:off x="1422818" y="1265635"/>
            <a:ext cx="10005341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50" dirty="0">
                <a:solidFill>
                  <a:srgbClr val="00B050"/>
                </a:solidFill>
              </a:rPr>
              <a:t>Positives for </a:t>
            </a:r>
            <a:r>
              <a:rPr lang="en-US" sz="4950" dirty="0">
                <a:solidFill>
                  <a:srgbClr val="7030A0"/>
                </a:solidFill>
              </a:rPr>
              <a:t>Behavior</a:t>
            </a:r>
          </a:p>
          <a:p>
            <a:r>
              <a:rPr lang="en-US" sz="4050" dirty="0">
                <a:solidFill>
                  <a:srgbClr val="7030A0"/>
                </a:solidFill>
              </a:rPr>
              <a:t>You took 3 breaths and calmed down.</a:t>
            </a:r>
          </a:p>
          <a:p>
            <a:r>
              <a:rPr lang="en-US" sz="4050" dirty="0">
                <a:solidFill>
                  <a:srgbClr val="7030A0"/>
                </a:solidFill>
              </a:rPr>
              <a:t>You are a friend, you shared the toy.</a:t>
            </a:r>
          </a:p>
          <a:p>
            <a:r>
              <a:rPr lang="en-US" sz="4050" dirty="0">
                <a:solidFill>
                  <a:srgbClr val="7030A0"/>
                </a:solidFill>
              </a:rPr>
              <a:t>You waited for Erika to go down the slide.</a:t>
            </a:r>
          </a:p>
          <a:p>
            <a:r>
              <a:rPr lang="en-US" sz="4050" dirty="0">
                <a:solidFill>
                  <a:srgbClr val="7030A0"/>
                </a:solidFill>
              </a:rPr>
              <a:t>4)</a:t>
            </a:r>
          </a:p>
          <a:p>
            <a:r>
              <a:rPr lang="en-US" sz="4050" dirty="0">
                <a:solidFill>
                  <a:srgbClr val="7030A0"/>
                </a:solidFill>
              </a:rPr>
              <a:t>5)</a:t>
            </a:r>
          </a:p>
          <a:p>
            <a:endParaRPr lang="en-US" sz="49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6AF494-01E0-42BC-92AE-EFA852904BD8}"/>
              </a:ext>
            </a:extLst>
          </p:cNvPr>
          <p:cNvSpPr txBox="1"/>
          <p:nvPr/>
        </p:nvSpPr>
        <p:spPr>
          <a:xfrm>
            <a:off x="1703070" y="5817870"/>
            <a:ext cx="1044644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Write 2 More Positives a Teacher Can Say for Behavior (1 min)</a:t>
            </a:r>
          </a:p>
        </p:txBody>
      </p:sp>
    </p:spTree>
    <p:extLst>
      <p:ext uri="{BB962C8B-B14F-4D97-AF65-F5344CB8AC3E}">
        <p14:creationId xmlns:p14="http://schemas.microsoft.com/office/powerpoint/2010/main" val="4034618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2B7613-9F1F-44A5-B6DB-4ED3724E1279}"/>
              </a:ext>
            </a:extLst>
          </p:cNvPr>
          <p:cNvSpPr txBox="1"/>
          <p:nvPr/>
        </p:nvSpPr>
        <p:spPr>
          <a:xfrm>
            <a:off x="842680" y="1078862"/>
            <a:ext cx="10995831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dirty="0">
                <a:solidFill>
                  <a:srgbClr val="00B050"/>
                </a:solidFill>
              </a:rPr>
              <a:t>Positives for </a:t>
            </a:r>
            <a:r>
              <a:rPr lang="en-US" sz="4050" dirty="0">
                <a:solidFill>
                  <a:srgbClr val="002060"/>
                </a:solidFill>
              </a:rPr>
              <a:t>a Parent Doing an Activity with a Child </a:t>
            </a:r>
          </a:p>
          <a:p>
            <a:r>
              <a:rPr lang="en-US" sz="4050" dirty="0"/>
              <a:t>You told Jose exactly what to do.</a:t>
            </a:r>
          </a:p>
          <a:p>
            <a:r>
              <a:rPr lang="en-US" sz="4050" dirty="0"/>
              <a:t>You pointed to the puzzle piece he needed next</a:t>
            </a:r>
          </a:p>
          <a:p>
            <a:r>
              <a:rPr lang="en-US" sz="4050" dirty="0"/>
              <a:t>When she finished, you said, “You did it!”</a:t>
            </a:r>
          </a:p>
          <a:p>
            <a:r>
              <a:rPr lang="en-US" sz="4050" dirty="0"/>
              <a:t>4)</a:t>
            </a:r>
          </a:p>
          <a:p>
            <a:r>
              <a:rPr lang="en-US" sz="4050" dirty="0"/>
              <a:t>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C530BF-CEAD-4E1E-B2F3-7B1867996EAA}"/>
              </a:ext>
            </a:extLst>
          </p:cNvPr>
          <p:cNvSpPr txBox="1"/>
          <p:nvPr/>
        </p:nvSpPr>
        <p:spPr>
          <a:xfrm>
            <a:off x="1577340" y="5612130"/>
            <a:ext cx="873623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Write 2 More Positives that You Can Say to a Parent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2E94DC-CB0B-4BB2-9B46-1F4E4D874932}"/>
              </a:ext>
            </a:extLst>
          </p:cNvPr>
          <p:cNvSpPr txBox="1"/>
          <p:nvPr/>
        </p:nvSpPr>
        <p:spPr>
          <a:xfrm>
            <a:off x="10636125" y="6488668"/>
            <a:ext cx="150874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AS 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79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19D4F2-6800-403D-BE5E-0CF98EA78FE6}"/>
              </a:ext>
            </a:extLst>
          </p:cNvPr>
          <p:cNvSpPr txBox="1"/>
          <p:nvPr/>
        </p:nvSpPr>
        <p:spPr>
          <a:xfrm>
            <a:off x="1863090" y="1040130"/>
            <a:ext cx="730552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Positives for </a:t>
            </a:r>
            <a:r>
              <a:rPr lang="en-US" sz="4000" dirty="0">
                <a:solidFill>
                  <a:srgbClr val="002060"/>
                </a:solidFill>
              </a:rPr>
              <a:t>Your Co-Workers</a:t>
            </a:r>
          </a:p>
          <a:p>
            <a:r>
              <a:rPr lang="en-US" sz="4000" dirty="0">
                <a:solidFill>
                  <a:srgbClr val="002060"/>
                </a:solidFill>
              </a:rPr>
              <a:t>You noticed Joey was not playing.</a:t>
            </a:r>
          </a:p>
          <a:p>
            <a:r>
              <a:rPr lang="en-US" sz="4000" dirty="0">
                <a:solidFill>
                  <a:srgbClr val="002060"/>
                </a:solidFill>
              </a:rPr>
              <a:t>You told Jasmin what she did well!</a:t>
            </a:r>
          </a:p>
          <a:p>
            <a:r>
              <a:rPr lang="en-US" sz="4000" dirty="0">
                <a:solidFill>
                  <a:srgbClr val="002060"/>
                </a:solidFill>
              </a:rPr>
              <a:t>You said “Use Your walking Feet”.</a:t>
            </a:r>
          </a:p>
          <a:p>
            <a:r>
              <a:rPr lang="en-US" sz="4000" dirty="0">
                <a:solidFill>
                  <a:srgbClr val="002060"/>
                </a:solidFill>
              </a:rPr>
              <a:t>4)</a:t>
            </a:r>
          </a:p>
          <a:p>
            <a:r>
              <a:rPr lang="en-US" sz="4000" dirty="0">
                <a:solidFill>
                  <a:srgbClr val="002060"/>
                </a:solidFill>
              </a:rPr>
              <a:t>5)</a:t>
            </a:r>
          </a:p>
          <a:p>
            <a:endParaRPr lang="en-US" sz="4000" dirty="0">
              <a:solidFill>
                <a:srgbClr val="00206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71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816D61-4D6A-4B45-9222-6A346ABD540D}"/>
              </a:ext>
            </a:extLst>
          </p:cNvPr>
          <p:cNvSpPr txBox="1"/>
          <p:nvPr/>
        </p:nvSpPr>
        <p:spPr>
          <a:xfrm>
            <a:off x="0" y="822960"/>
            <a:ext cx="12192000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WE ARE SO GLAD THAT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YOU ARE HERE!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AD9FF6-4C59-4BB6-90BB-A5E225B6458A}"/>
              </a:ext>
            </a:extLst>
          </p:cNvPr>
          <p:cNvSpPr txBox="1"/>
          <p:nvPr/>
        </p:nvSpPr>
        <p:spPr>
          <a:xfrm>
            <a:off x="1108897" y="4096049"/>
            <a:ext cx="10283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  <a:latin typeface="Lucida Handwriting" panose="03010101010101010101" pitchFamily="66" charset="0"/>
              </a:rPr>
              <a:t>Virginia	</a:t>
            </a:r>
            <a:r>
              <a:rPr lang="en-US" sz="7200" dirty="0">
                <a:latin typeface="Lucida Handwriting" panose="03010101010101010101" pitchFamily="66" charset="0"/>
              </a:rPr>
              <a:t>			</a:t>
            </a:r>
            <a:r>
              <a:rPr lang="en-US" sz="7200" dirty="0">
                <a:solidFill>
                  <a:srgbClr val="00B050"/>
                </a:solidFill>
                <a:latin typeface="Lucida Handwriting" panose="03010101010101010101" pitchFamily="66" charset="0"/>
              </a:rPr>
              <a:t>Stacy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F5DF1-B986-45F8-8FA8-1D4701C8A292}"/>
              </a:ext>
            </a:extLst>
          </p:cNvPr>
          <p:cNvSpPr txBox="1"/>
          <p:nvPr/>
        </p:nvSpPr>
        <p:spPr>
          <a:xfrm>
            <a:off x="8903970" y="6412230"/>
            <a:ext cx="144199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94204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114B90-B356-4E37-BE65-6A016724B11E}"/>
              </a:ext>
            </a:extLst>
          </p:cNvPr>
          <p:cNvSpPr txBox="1"/>
          <p:nvPr/>
        </p:nvSpPr>
        <p:spPr>
          <a:xfrm>
            <a:off x="1737610" y="1037132"/>
            <a:ext cx="5750998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dirty="0">
                <a:solidFill>
                  <a:srgbClr val="00B050"/>
                </a:solidFill>
              </a:rPr>
              <a:t>Positives for </a:t>
            </a:r>
            <a:r>
              <a:rPr lang="en-US" sz="4050" dirty="0">
                <a:solidFill>
                  <a:srgbClr val="FF0000"/>
                </a:solidFill>
              </a:rPr>
              <a:t>Skills</a:t>
            </a:r>
          </a:p>
          <a:p>
            <a:r>
              <a:rPr lang="en-US" sz="4050" dirty="0">
                <a:solidFill>
                  <a:srgbClr val="FF0000"/>
                </a:solidFill>
              </a:rPr>
              <a:t>You picked up all the toys. </a:t>
            </a:r>
          </a:p>
          <a:p>
            <a:r>
              <a:rPr lang="en-US" sz="4050" dirty="0">
                <a:solidFill>
                  <a:srgbClr val="FF0000"/>
                </a:solidFill>
              </a:rPr>
              <a:t>You ran fast!</a:t>
            </a:r>
          </a:p>
          <a:p>
            <a:r>
              <a:rPr lang="en-US" sz="4050" dirty="0">
                <a:solidFill>
                  <a:srgbClr val="FF0000"/>
                </a:solidFill>
              </a:rPr>
              <a:t>You wrote a B! </a:t>
            </a:r>
          </a:p>
          <a:p>
            <a:r>
              <a:rPr lang="en-US" sz="4050" dirty="0">
                <a:solidFill>
                  <a:srgbClr val="FF0000"/>
                </a:solidFill>
              </a:rPr>
              <a:t>4)</a:t>
            </a:r>
          </a:p>
          <a:p>
            <a:r>
              <a:rPr lang="en-US" sz="4050" dirty="0">
                <a:solidFill>
                  <a:srgbClr val="FF0000"/>
                </a:solidFill>
              </a:rPr>
              <a:t>5)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89C458-BF85-4FB2-94D2-98CF64D013FF}"/>
              </a:ext>
            </a:extLst>
          </p:cNvPr>
          <p:cNvSpPr txBox="1"/>
          <p:nvPr/>
        </p:nvSpPr>
        <p:spPr>
          <a:xfrm>
            <a:off x="898134" y="5674784"/>
            <a:ext cx="887185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Write 2 Positives a Teacher Can Use for a Child’s Skill</a:t>
            </a:r>
          </a:p>
        </p:txBody>
      </p:sp>
    </p:spTree>
    <p:extLst>
      <p:ext uri="{BB962C8B-B14F-4D97-AF65-F5344CB8AC3E}">
        <p14:creationId xmlns:p14="http://schemas.microsoft.com/office/powerpoint/2010/main" val="4198248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F48C1A-C812-416D-950D-D6C421F15B64}"/>
              </a:ext>
            </a:extLst>
          </p:cNvPr>
          <p:cNvSpPr txBox="1"/>
          <p:nvPr/>
        </p:nvSpPr>
        <p:spPr>
          <a:xfrm>
            <a:off x="0" y="2069128"/>
            <a:ext cx="12192000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Introduce Yourselves.</a:t>
            </a:r>
          </a:p>
          <a:p>
            <a:r>
              <a:rPr lang="en-US" sz="4000" dirty="0"/>
              <a:t>Start with the Person whose name is</a:t>
            </a:r>
          </a:p>
          <a:p>
            <a:r>
              <a:rPr lang="en-US" sz="4000" dirty="0"/>
              <a:t> closest to the letter A</a:t>
            </a:r>
          </a:p>
          <a:p>
            <a:endParaRPr lang="en-US" sz="4000" dirty="0"/>
          </a:p>
          <a:p>
            <a:r>
              <a:rPr lang="en-US" sz="4000" dirty="0"/>
              <a:t>Share your 2 favorite Positive Descriptive Statements</a:t>
            </a:r>
          </a:p>
          <a:p>
            <a:r>
              <a:rPr lang="en-US" sz="4000" dirty="0"/>
              <a:t>that you wrote down. Everyone shares!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7322E-4DA8-4B3E-A4BB-18F86173D42A}"/>
              </a:ext>
            </a:extLst>
          </p:cNvPr>
          <p:cNvSpPr txBox="1"/>
          <p:nvPr/>
        </p:nvSpPr>
        <p:spPr>
          <a:xfrm>
            <a:off x="483870" y="521018"/>
            <a:ext cx="5831205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 the Breakout Room We 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8FC4C3-B360-416E-A436-FBBA222A2D5B}"/>
              </a:ext>
            </a:extLst>
          </p:cNvPr>
          <p:cNvSpPr txBox="1"/>
          <p:nvPr/>
        </p:nvSpPr>
        <p:spPr>
          <a:xfrm>
            <a:off x="7589520" y="6275070"/>
            <a:ext cx="18396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6 minutes Explain</a:t>
            </a:r>
          </a:p>
        </p:txBody>
      </p:sp>
    </p:spTree>
    <p:extLst>
      <p:ext uri="{BB962C8B-B14F-4D97-AF65-F5344CB8AC3E}">
        <p14:creationId xmlns:p14="http://schemas.microsoft.com/office/powerpoint/2010/main" val="2937840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58385E-8442-4C6F-AED0-D7CF7AE370BA}"/>
              </a:ext>
            </a:extLst>
          </p:cNvPr>
          <p:cNvSpPr txBox="1"/>
          <p:nvPr/>
        </p:nvSpPr>
        <p:spPr>
          <a:xfrm>
            <a:off x="1418694" y="682585"/>
            <a:ext cx="9354612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/>
              <a:t>Sharing:  Increasing the Positives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F239AB-6E8C-45D7-B891-FFFD478AC522}"/>
              </a:ext>
            </a:extLst>
          </p:cNvPr>
          <p:cNvSpPr txBox="1"/>
          <p:nvPr/>
        </p:nvSpPr>
        <p:spPr>
          <a:xfrm>
            <a:off x="1062990" y="2297430"/>
            <a:ext cx="9881744" cy="34163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5400" dirty="0"/>
              <a:t>Start with the person whose name</a:t>
            </a:r>
          </a:p>
          <a:p>
            <a:r>
              <a:rPr lang="en-US" sz="5400" dirty="0"/>
              <a:t>Is closest to the Letter Z.  Say one </a:t>
            </a:r>
          </a:p>
          <a:p>
            <a:r>
              <a:rPr lang="en-US" sz="5400" dirty="0"/>
              <a:t>thing that stood out to you about</a:t>
            </a:r>
          </a:p>
          <a:p>
            <a:r>
              <a:rPr lang="en-US" sz="5400" dirty="0"/>
              <a:t>Increasing the Positives</a:t>
            </a:r>
          </a:p>
        </p:txBody>
      </p:sp>
    </p:spTree>
    <p:extLst>
      <p:ext uri="{BB962C8B-B14F-4D97-AF65-F5344CB8AC3E}">
        <p14:creationId xmlns:p14="http://schemas.microsoft.com/office/powerpoint/2010/main" val="4231425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65FF6-7573-4A7D-B04B-B1D9B2777250}"/>
              </a:ext>
            </a:extLst>
          </p:cNvPr>
          <p:cNvSpPr txBox="1"/>
          <p:nvPr/>
        </p:nvSpPr>
        <p:spPr>
          <a:xfrm>
            <a:off x="0" y="3063240"/>
            <a:ext cx="9612696" cy="3785652"/>
          </a:xfrm>
          <a:prstGeom prst="rect">
            <a:avLst/>
          </a:prstGeom>
          <a:solidFill>
            <a:srgbClr val="00FFCC"/>
          </a:solidFill>
          <a:ln w="762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/>
              <a:t>Remember:  WE ALL NEED POSITIVES.</a:t>
            </a:r>
          </a:p>
          <a:p>
            <a:r>
              <a:rPr lang="en-US" sz="4800" dirty="0"/>
              <a:t>CHILDREN</a:t>
            </a:r>
          </a:p>
          <a:p>
            <a:r>
              <a:rPr lang="en-US" sz="4800" dirty="0"/>
              <a:t>CAREGIVERS</a:t>
            </a:r>
          </a:p>
          <a:p>
            <a:r>
              <a:rPr lang="en-US" sz="4800" dirty="0"/>
              <a:t>CO-WORKERS</a:t>
            </a:r>
          </a:p>
          <a:p>
            <a:r>
              <a:rPr lang="en-US" sz="4800" dirty="0"/>
              <a:t>FAMILIES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152F6C-B278-4368-B042-E83A5455A077}"/>
              </a:ext>
            </a:extLst>
          </p:cNvPr>
          <p:cNvSpPr txBox="1"/>
          <p:nvPr/>
        </p:nvSpPr>
        <p:spPr>
          <a:xfrm rot="10800000" flipH="1" flipV="1">
            <a:off x="11441464" y="6385560"/>
            <a:ext cx="468407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</a:t>
            </a:r>
          </a:p>
        </p:txBody>
      </p:sp>
      <p:pic>
        <p:nvPicPr>
          <p:cNvPr id="1026" name="Picture 2" descr="Remember Picture">
            <a:extLst>
              <a:ext uri="{FF2B5EF4-FFF2-40B4-BE49-F238E27FC236}">
                <a16:creationId xmlns:a16="http://schemas.microsoft.com/office/drawing/2014/main" id="{815E92CB-BC0A-4E06-86B2-BAD2AD917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" y="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umbs Up Picture">
            <a:extLst>
              <a:ext uri="{FF2B5EF4-FFF2-40B4-BE49-F238E27FC236}">
                <a16:creationId xmlns:a16="http://schemas.microsoft.com/office/drawing/2014/main" id="{4564B638-04F2-4E62-A418-E334E3C6C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97974"/>
            <a:ext cx="2365266" cy="236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050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es Picture">
            <a:extLst>
              <a:ext uri="{FF2B5EF4-FFF2-40B4-BE49-F238E27FC236}">
                <a16:creationId xmlns:a16="http://schemas.microsoft.com/office/drawing/2014/main" id="{300F4297-A795-4C94-962A-8CC38E2BD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5" y="2536299"/>
            <a:ext cx="2274570" cy="227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9D012C-0775-4F5B-B49C-2187E9001FE5}"/>
              </a:ext>
            </a:extLst>
          </p:cNvPr>
          <p:cNvSpPr txBox="1"/>
          <p:nvPr/>
        </p:nvSpPr>
        <p:spPr>
          <a:xfrm>
            <a:off x="2566035" y="3673584"/>
            <a:ext cx="14782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84BBE3-90D5-4F29-B64F-C03A34DB1277}"/>
              </a:ext>
            </a:extLst>
          </p:cNvPr>
          <p:cNvSpPr txBox="1"/>
          <p:nvPr/>
        </p:nvSpPr>
        <p:spPr>
          <a:xfrm>
            <a:off x="4044325" y="3719750"/>
            <a:ext cx="2926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with the</a:t>
            </a:r>
          </a:p>
        </p:txBody>
      </p:sp>
      <p:pic>
        <p:nvPicPr>
          <p:cNvPr id="2052" name="Picture 4" descr="Box Picture">
            <a:extLst>
              <a:ext uri="{FF2B5EF4-FFF2-40B4-BE49-F238E27FC236}">
                <a16:creationId xmlns:a16="http://schemas.microsoft.com/office/drawing/2014/main" id="{4DE6CF43-BC6F-4DD3-B5E3-DD24F2E14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735" y="1619250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D98002-9FF5-43D0-B909-743EF4FC543D}"/>
              </a:ext>
            </a:extLst>
          </p:cNvPr>
          <p:cNvSpPr txBox="1"/>
          <p:nvPr/>
        </p:nvSpPr>
        <p:spPr>
          <a:xfrm>
            <a:off x="7884815" y="3525440"/>
            <a:ext cx="1503938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dirty="0"/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2510557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BF5B46-150A-4A3E-8D7F-65D15CFDC82A}"/>
              </a:ext>
            </a:extLst>
          </p:cNvPr>
          <p:cNvSpPr txBox="1"/>
          <p:nvPr/>
        </p:nvSpPr>
        <p:spPr>
          <a:xfrm>
            <a:off x="2278742" y="2191658"/>
            <a:ext cx="79773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	1) </a:t>
            </a:r>
            <a:r>
              <a:rPr lang="en-US" sz="4400" dirty="0">
                <a:solidFill>
                  <a:srgbClr val="FF0000"/>
                </a:solidFill>
              </a:rPr>
              <a:t>Getting a Friends Attention </a:t>
            </a:r>
          </a:p>
          <a:p>
            <a:r>
              <a:rPr lang="en-US" sz="4400" dirty="0"/>
              <a:t>	2) </a:t>
            </a:r>
            <a:r>
              <a:rPr lang="en-US" sz="4400" dirty="0">
                <a:solidFill>
                  <a:srgbClr val="002060"/>
                </a:solidFill>
              </a:rPr>
              <a:t>Sharing (giving)</a:t>
            </a:r>
          </a:p>
          <a:p>
            <a:r>
              <a:rPr lang="en-US" sz="4400" dirty="0"/>
              <a:t>	3) </a:t>
            </a:r>
            <a:r>
              <a:rPr lang="en-US" sz="4400" dirty="0">
                <a:solidFill>
                  <a:srgbClr val="FF0000"/>
                </a:solidFill>
              </a:rPr>
              <a:t>Sharing (asking)</a:t>
            </a:r>
          </a:p>
          <a:p>
            <a:r>
              <a:rPr lang="en-US" sz="4400" dirty="0"/>
              <a:t>	4) </a:t>
            </a:r>
            <a:r>
              <a:rPr lang="en-US" sz="4400" dirty="0">
                <a:solidFill>
                  <a:srgbClr val="002060"/>
                </a:solidFill>
              </a:rPr>
              <a:t>Giving a Play Idea</a:t>
            </a:r>
          </a:p>
          <a:p>
            <a:r>
              <a:rPr lang="en-US" sz="4400" dirty="0"/>
              <a:t>	5) </a:t>
            </a:r>
            <a:r>
              <a:rPr lang="en-US" sz="4400" dirty="0">
                <a:solidFill>
                  <a:srgbClr val="FF0000"/>
                </a:solidFill>
              </a:rPr>
              <a:t>Giving a Compliment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7C22AB-236E-4BB3-BFCB-C24C598E087A}"/>
              </a:ext>
            </a:extLst>
          </p:cNvPr>
          <p:cNvSpPr txBox="1"/>
          <p:nvPr/>
        </p:nvSpPr>
        <p:spPr>
          <a:xfrm>
            <a:off x="5558971" y="566058"/>
            <a:ext cx="288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557CC-D8A6-4916-971C-8D8F376A0233}"/>
              </a:ext>
            </a:extLst>
          </p:cNvPr>
          <p:cNvSpPr txBox="1"/>
          <p:nvPr/>
        </p:nvSpPr>
        <p:spPr>
          <a:xfrm>
            <a:off x="3870916" y="726802"/>
            <a:ext cx="4668266" cy="92333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Friendship Skills</a:t>
            </a:r>
          </a:p>
        </p:txBody>
      </p:sp>
      <p:pic>
        <p:nvPicPr>
          <p:cNvPr id="1026" name="Picture 2" descr="Peer Mediated Social Skills and Visual Supports cover image">
            <a:extLst>
              <a:ext uri="{FF2B5EF4-FFF2-40B4-BE49-F238E27FC236}">
                <a16:creationId xmlns:a16="http://schemas.microsoft.com/office/drawing/2014/main" id="{26385FCA-2F7C-4441-9148-F4A45276B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1" y="-91440"/>
            <a:ext cx="2949818" cy="381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54BF5C-FA75-45C8-8EC9-BE298285A2DF}"/>
              </a:ext>
            </a:extLst>
          </p:cNvPr>
          <p:cNvSpPr txBox="1"/>
          <p:nvPr/>
        </p:nvSpPr>
        <p:spPr>
          <a:xfrm>
            <a:off x="6392014" y="5657671"/>
            <a:ext cx="579998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Posters are available on </a:t>
            </a:r>
          </a:p>
          <a:p>
            <a:r>
              <a:rPr lang="en-US" dirty="0"/>
              <a:t>The National Pyramid Model Center for Innovations website</a:t>
            </a:r>
          </a:p>
          <a:p>
            <a:r>
              <a:rPr lang="en-US" dirty="0"/>
              <a:t>challengingbehavior.cbcs.usf.edu go to Implementation</a:t>
            </a:r>
          </a:p>
          <a:p>
            <a:r>
              <a:rPr lang="en-US" dirty="0" err="1"/>
              <a:t>Programwide</a:t>
            </a:r>
            <a:r>
              <a:rPr lang="en-US" dirty="0"/>
              <a:t> Practical Strategies                  Show posters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894E5-B0E9-4AC2-BDBE-9F8BEC428BEF}"/>
              </a:ext>
            </a:extLst>
          </p:cNvPr>
          <p:cNvSpPr txBox="1"/>
          <p:nvPr/>
        </p:nvSpPr>
        <p:spPr>
          <a:xfrm>
            <a:off x="77071" y="6400800"/>
            <a:ext cx="253915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 Using Visuals to Teach</a:t>
            </a:r>
          </a:p>
        </p:txBody>
      </p:sp>
    </p:spTree>
    <p:extLst>
      <p:ext uri="{BB962C8B-B14F-4D97-AF65-F5344CB8AC3E}">
        <p14:creationId xmlns:p14="http://schemas.microsoft.com/office/powerpoint/2010/main" val="608821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ye Contact Picture">
            <a:extLst>
              <a:ext uri="{FF2B5EF4-FFF2-40B4-BE49-F238E27FC236}">
                <a16:creationId xmlns:a16="http://schemas.microsoft.com/office/drawing/2014/main" id="{9B173F76-91A8-40D1-8855-16BB44CBD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301" y="1809657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alk Picture">
            <a:extLst>
              <a:ext uri="{FF2B5EF4-FFF2-40B4-BE49-F238E27FC236}">
                <a16:creationId xmlns:a16="http://schemas.microsoft.com/office/drawing/2014/main" id="{42CFAD00-02C0-432D-952F-6B4DE0740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43" y="2151910"/>
            <a:ext cx="2934994" cy="293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B6D193-C8FD-4EE7-8592-DBF4D0839AD1}"/>
              </a:ext>
            </a:extLst>
          </p:cNvPr>
          <p:cNvSpPr txBox="1"/>
          <p:nvPr/>
        </p:nvSpPr>
        <p:spPr>
          <a:xfrm>
            <a:off x="1675398" y="505513"/>
            <a:ext cx="8841203" cy="92333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Getting Your Friend’s Attention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839A9-F043-469A-B220-694A8EF30822}"/>
              </a:ext>
            </a:extLst>
          </p:cNvPr>
          <p:cNvSpPr txBox="1"/>
          <p:nvPr/>
        </p:nvSpPr>
        <p:spPr>
          <a:xfrm>
            <a:off x="7132320" y="6167821"/>
            <a:ext cx="47328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Show Social Story. Story in Conference Handouts</a:t>
            </a:r>
          </a:p>
        </p:txBody>
      </p:sp>
    </p:spTree>
    <p:extLst>
      <p:ext uri="{BB962C8B-B14F-4D97-AF65-F5344CB8AC3E}">
        <p14:creationId xmlns:p14="http://schemas.microsoft.com/office/powerpoint/2010/main" val="565785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ve Picture">
            <a:extLst>
              <a:ext uri="{FF2B5EF4-FFF2-40B4-BE49-F238E27FC236}">
                <a16:creationId xmlns:a16="http://schemas.microsoft.com/office/drawing/2014/main" id="{F7546E57-B981-440E-9943-AAB00E062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34" y="2471506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ive Picture">
            <a:extLst>
              <a:ext uri="{FF2B5EF4-FFF2-40B4-BE49-F238E27FC236}">
                <a16:creationId xmlns:a16="http://schemas.microsoft.com/office/drawing/2014/main" id="{BB7FD35B-94AB-434D-9B48-74BBDD3E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019" y="2471506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onnecting Bricks Picture">
            <a:extLst>
              <a:ext uri="{FF2B5EF4-FFF2-40B4-BE49-F238E27FC236}">
                <a16:creationId xmlns:a16="http://schemas.microsoft.com/office/drawing/2014/main" id="{251A45F6-9605-45A7-8A69-54847ECCA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137" y="2765949"/>
            <a:ext cx="2489632" cy="248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7817CF-679D-4546-BAC2-A902BF84E814}"/>
              </a:ext>
            </a:extLst>
          </p:cNvPr>
          <p:cNvSpPr txBox="1"/>
          <p:nvPr/>
        </p:nvSpPr>
        <p:spPr>
          <a:xfrm>
            <a:off x="5125221" y="712751"/>
            <a:ext cx="1941557" cy="92333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Giving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8384E-390B-40F4-BEA4-3836237777FD}"/>
              </a:ext>
            </a:extLst>
          </p:cNvPr>
          <p:cNvSpPr txBox="1"/>
          <p:nvPr/>
        </p:nvSpPr>
        <p:spPr>
          <a:xfrm>
            <a:off x="7132320" y="6167821"/>
            <a:ext cx="47328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Show Social Story. Story in Conference Handouts</a:t>
            </a:r>
          </a:p>
        </p:txBody>
      </p:sp>
    </p:spTree>
    <p:extLst>
      <p:ext uri="{BB962C8B-B14F-4D97-AF65-F5344CB8AC3E}">
        <p14:creationId xmlns:p14="http://schemas.microsoft.com/office/powerpoint/2010/main" val="4267956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me Picture">
            <a:extLst>
              <a:ext uri="{FF2B5EF4-FFF2-40B4-BE49-F238E27FC236}">
                <a16:creationId xmlns:a16="http://schemas.microsoft.com/office/drawing/2014/main" id="{833E4DFD-88E9-4A3A-BB01-5BBA2A2D7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570" y="1911289"/>
            <a:ext cx="2934255" cy="293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Talk Picture">
            <a:extLst>
              <a:ext uri="{FF2B5EF4-FFF2-40B4-BE49-F238E27FC236}">
                <a16:creationId xmlns:a16="http://schemas.microsoft.com/office/drawing/2014/main" id="{CAB043F2-A0AC-46AD-AD77-D87BA612E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7" y="1743537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97D307B-B601-4B47-B0DF-7EAF88471971}"/>
              </a:ext>
            </a:extLst>
          </p:cNvPr>
          <p:cNvSpPr/>
          <p:nvPr/>
        </p:nvSpPr>
        <p:spPr>
          <a:xfrm>
            <a:off x="8371672" y="2860789"/>
            <a:ext cx="1046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Can I </a:t>
            </a:r>
          </a:p>
          <a:p>
            <a:r>
              <a:rPr lang="en-US" sz="2800" dirty="0"/>
              <a:t>Have</a:t>
            </a:r>
          </a:p>
          <a:p>
            <a:r>
              <a:rPr lang="en-US" sz="2800" dirty="0"/>
              <a:t>That?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026B1-FB0B-416B-8D48-DDD5B9BCD863}"/>
              </a:ext>
            </a:extLst>
          </p:cNvPr>
          <p:cNvSpPr txBox="1"/>
          <p:nvPr/>
        </p:nvSpPr>
        <p:spPr>
          <a:xfrm>
            <a:off x="5086749" y="667919"/>
            <a:ext cx="2018501" cy="923330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Asking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6704B-FED2-4349-86F6-BD5D29649FAD}"/>
              </a:ext>
            </a:extLst>
          </p:cNvPr>
          <p:cNvSpPr txBox="1"/>
          <p:nvPr/>
        </p:nvSpPr>
        <p:spPr>
          <a:xfrm>
            <a:off x="7132320" y="6167821"/>
            <a:ext cx="47328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Show Social Story. Story in Conference Handouts</a:t>
            </a:r>
          </a:p>
        </p:txBody>
      </p:sp>
    </p:spTree>
    <p:extLst>
      <p:ext uri="{BB962C8B-B14F-4D97-AF65-F5344CB8AC3E}">
        <p14:creationId xmlns:p14="http://schemas.microsoft.com/office/powerpoint/2010/main" val="188323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ve Picture">
            <a:extLst>
              <a:ext uri="{FF2B5EF4-FFF2-40B4-BE49-F238E27FC236}">
                <a16:creationId xmlns:a16="http://schemas.microsoft.com/office/drawing/2014/main" id="{E888793A-C53E-43BA-9A0D-B34E28DF7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17" y="2382729"/>
            <a:ext cx="2647210" cy="264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Talk Picture">
            <a:extLst>
              <a:ext uri="{FF2B5EF4-FFF2-40B4-BE49-F238E27FC236}">
                <a16:creationId xmlns:a16="http://schemas.microsoft.com/office/drawing/2014/main" id="{4F4158F2-0454-40D0-8D76-6ED474008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873" y="2514044"/>
            <a:ext cx="2172070" cy="217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uild Picture">
            <a:extLst>
              <a:ext uri="{FF2B5EF4-FFF2-40B4-BE49-F238E27FC236}">
                <a16:creationId xmlns:a16="http://schemas.microsoft.com/office/drawing/2014/main" id="{80224839-9BE2-4E22-952D-F5E7A78DB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354" y="2382729"/>
            <a:ext cx="2647210" cy="264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B93CBB-EEC3-4919-A56C-5AE240484D6F}"/>
              </a:ext>
            </a:extLst>
          </p:cNvPr>
          <p:cNvSpPr txBox="1"/>
          <p:nvPr/>
        </p:nvSpPr>
        <p:spPr>
          <a:xfrm>
            <a:off x="3216868" y="923278"/>
            <a:ext cx="5109091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Giving a Play Idea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CDE2F-F779-4096-AE49-E019FE85CB30}"/>
              </a:ext>
            </a:extLst>
          </p:cNvPr>
          <p:cNvSpPr txBox="1"/>
          <p:nvPr/>
        </p:nvSpPr>
        <p:spPr>
          <a:xfrm>
            <a:off x="7132320" y="6167821"/>
            <a:ext cx="47328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Show Social Story. Story in Conference Handouts</a:t>
            </a:r>
          </a:p>
        </p:txBody>
      </p:sp>
    </p:spTree>
    <p:extLst>
      <p:ext uri="{BB962C8B-B14F-4D97-AF65-F5344CB8AC3E}">
        <p14:creationId xmlns:p14="http://schemas.microsoft.com/office/powerpoint/2010/main" val="1498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831DA8-6B90-474A-AD47-E19079BF2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86" y="476977"/>
            <a:ext cx="3189174" cy="35435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B3E845-94EC-49FD-998A-DAC92AC5B045}"/>
              </a:ext>
            </a:extLst>
          </p:cNvPr>
          <p:cNvSpPr txBox="1"/>
          <p:nvPr/>
        </p:nvSpPr>
        <p:spPr>
          <a:xfrm>
            <a:off x="4352777" y="476977"/>
            <a:ext cx="3126921" cy="123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13" dirty="0"/>
              <a:t>Grateful for…….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966F48-D779-4206-86DB-596889B3CD68}"/>
              </a:ext>
            </a:extLst>
          </p:cNvPr>
          <p:cNvSpPr txBox="1"/>
          <p:nvPr/>
        </p:nvSpPr>
        <p:spPr>
          <a:xfrm>
            <a:off x="4190965" y="2485468"/>
            <a:ext cx="4229428" cy="1535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75" dirty="0"/>
              <a:t>Curious About……</a:t>
            </a:r>
          </a:p>
          <a:p>
            <a:r>
              <a:rPr lang="en-US" sz="3000" b="1" dirty="0">
                <a:solidFill>
                  <a:srgbClr val="00B050"/>
                </a:solidFill>
              </a:rPr>
              <a:t>Up the Positives</a:t>
            </a:r>
          </a:p>
          <a:p>
            <a:r>
              <a:rPr lang="en-US" sz="3000" b="1" dirty="0">
                <a:solidFill>
                  <a:srgbClr val="00B050"/>
                </a:solidFill>
              </a:rPr>
              <a:t>Teaching Friendship Skills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36A17-2374-411B-A6E8-114D81C5BB8E}"/>
              </a:ext>
            </a:extLst>
          </p:cNvPr>
          <p:cNvSpPr txBox="1"/>
          <p:nvPr/>
        </p:nvSpPr>
        <p:spPr>
          <a:xfrm>
            <a:off x="-80493" y="4941178"/>
            <a:ext cx="12272493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Write Anything You are Grateful for and </a:t>
            </a:r>
          </a:p>
          <a:p>
            <a:r>
              <a:rPr lang="en-US" sz="3200" dirty="0"/>
              <a:t>1 Thing that you are Curious About Teaching </a:t>
            </a:r>
          </a:p>
          <a:p>
            <a:r>
              <a:rPr lang="en-US" sz="3200" dirty="0"/>
              <a:t>Up the Positives or Teach Friendship Skills to  children (1 min)</a:t>
            </a:r>
          </a:p>
        </p:txBody>
      </p:sp>
    </p:spTree>
    <p:extLst>
      <p:ext uri="{BB962C8B-B14F-4D97-AF65-F5344CB8AC3E}">
        <p14:creationId xmlns:p14="http://schemas.microsoft.com/office/powerpoint/2010/main" val="3789676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umbs Up Picture">
            <a:extLst>
              <a:ext uri="{FF2B5EF4-FFF2-40B4-BE49-F238E27FC236}">
                <a16:creationId xmlns:a16="http://schemas.microsoft.com/office/drawing/2014/main" id="{7FCD3B2E-A0F5-4D80-8EED-FF38AC0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67" y="3189672"/>
            <a:ext cx="2661637" cy="266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igh Five Picture">
            <a:extLst>
              <a:ext uri="{FF2B5EF4-FFF2-40B4-BE49-F238E27FC236}">
                <a16:creationId xmlns:a16="http://schemas.microsoft.com/office/drawing/2014/main" id="{C13C9911-D678-4898-AE2C-B1ECDC5D4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338" y="3278449"/>
            <a:ext cx="2472616" cy="247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alk Picture">
            <a:extLst>
              <a:ext uri="{FF2B5EF4-FFF2-40B4-BE49-F238E27FC236}">
                <a16:creationId xmlns:a16="http://schemas.microsoft.com/office/drawing/2014/main" id="{94070A78-C98A-485D-ACED-6FA47549A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65" y="3649000"/>
            <a:ext cx="1957711" cy="19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12C442-0D70-4743-A6D7-09648E593162}"/>
              </a:ext>
            </a:extLst>
          </p:cNvPr>
          <p:cNvSpPr txBox="1"/>
          <p:nvPr/>
        </p:nvSpPr>
        <p:spPr>
          <a:xfrm>
            <a:off x="2925376" y="1259704"/>
            <a:ext cx="6043642" cy="92333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/>
              <a:t>Giving a Compliment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3DDAAE-2E6F-46D7-8680-02ABC9A1827C}"/>
              </a:ext>
            </a:extLst>
          </p:cNvPr>
          <p:cNvSpPr txBox="1"/>
          <p:nvPr/>
        </p:nvSpPr>
        <p:spPr>
          <a:xfrm>
            <a:off x="7132320" y="6167821"/>
            <a:ext cx="47328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Show Social Story. Story in Conference Handouts</a:t>
            </a:r>
          </a:p>
        </p:txBody>
      </p:sp>
    </p:spTree>
    <p:extLst>
      <p:ext uri="{BB962C8B-B14F-4D97-AF65-F5344CB8AC3E}">
        <p14:creationId xmlns:p14="http://schemas.microsoft.com/office/powerpoint/2010/main" val="761382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B0E260-5DF6-40F6-A5D8-51F9550EBD5A}"/>
              </a:ext>
            </a:extLst>
          </p:cNvPr>
          <p:cNvSpPr txBox="1"/>
          <p:nvPr/>
        </p:nvSpPr>
        <p:spPr>
          <a:xfrm>
            <a:off x="990828" y="4014877"/>
            <a:ext cx="1053038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Write Your Questions about teaching</a:t>
            </a:r>
          </a:p>
          <a:p>
            <a:r>
              <a:rPr lang="en-US" sz="5400" dirty="0"/>
              <a:t>Friendship Skills and Increasing</a:t>
            </a:r>
          </a:p>
          <a:p>
            <a:r>
              <a:rPr lang="en-US" sz="5400" dirty="0"/>
              <a:t>the Positives in the Chat Box</a:t>
            </a:r>
          </a:p>
        </p:txBody>
      </p:sp>
      <p:pic>
        <p:nvPicPr>
          <p:cNvPr id="1026" name="Picture 2" descr="How Picture">
            <a:extLst>
              <a:ext uri="{FF2B5EF4-FFF2-40B4-BE49-F238E27FC236}">
                <a16:creationId xmlns:a16="http://schemas.microsoft.com/office/drawing/2014/main" id="{F1845A0B-3E50-42E0-9776-A2664EC0C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70" y="659130"/>
            <a:ext cx="2887980" cy="2887980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392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6C77D9-7069-410A-9D32-5B6A2508E055}"/>
              </a:ext>
            </a:extLst>
          </p:cNvPr>
          <p:cNvSpPr txBox="1"/>
          <p:nvPr/>
        </p:nvSpPr>
        <p:spPr>
          <a:xfrm>
            <a:off x="372862" y="177554"/>
            <a:ext cx="2904962" cy="120032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7200" dirty="0"/>
              <a:t>Action!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9685B4-3F18-40C1-BE46-F179CDD9A980}"/>
              </a:ext>
            </a:extLst>
          </p:cNvPr>
          <p:cNvSpPr txBox="1"/>
          <p:nvPr/>
        </p:nvSpPr>
        <p:spPr>
          <a:xfrm>
            <a:off x="65919" y="1837677"/>
            <a:ext cx="12060674" cy="230832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dirty="0"/>
              <a:t>Write: </a:t>
            </a:r>
          </a:p>
          <a:p>
            <a:r>
              <a:rPr lang="en-US" sz="4800" dirty="0"/>
              <a:t>How you will teach the first skill,</a:t>
            </a:r>
          </a:p>
          <a:p>
            <a:r>
              <a:rPr lang="en-US" sz="4800" dirty="0"/>
              <a:t>								 Getting Attention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F486E-4CFB-477D-984A-63E8269CA55D}"/>
              </a:ext>
            </a:extLst>
          </p:cNvPr>
          <p:cNvSpPr txBox="1"/>
          <p:nvPr/>
        </p:nvSpPr>
        <p:spPr>
          <a:xfrm>
            <a:off x="9912096" y="6488668"/>
            <a:ext cx="75854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 MIN</a:t>
            </a:r>
          </a:p>
        </p:txBody>
      </p:sp>
    </p:spTree>
    <p:extLst>
      <p:ext uri="{BB962C8B-B14F-4D97-AF65-F5344CB8AC3E}">
        <p14:creationId xmlns:p14="http://schemas.microsoft.com/office/powerpoint/2010/main" val="8143679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13838-AB23-46CB-83E5-C4360303E4E5}"/>
              </a:ext>
            </a:extLst>
          </p:cNvPr>
          <p:cNvSpPr txBox="1"/>
          <p:nvPr/>
        </p:nvSpPr>
        <p:spPr>
          <a:xfrm>
            <a:off x="3990737" y="1343303"/>
            <a:ext cx="4256293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50" dirty="0">
                <a:solidFill>
                  <a:srgbClr val="00B050"/>
                </a:solidFill>
                <a:latin typeface="Lucida Handwriting" panose="03010101010101010101" pitchFamily="66" charset="0"/>
              </a:rPr>
              <a:t>Thank You!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824CD-E508-4C90-968A-465D34AD2075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68" y="2774224"/>
            <a:ext cx="4445862" cy="130955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268220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8617CA-BB60-4C7D-97D3-0506514DE626}"/>
              </a:ext>
            </a:extLst>
          </p:cNvPr>
          <p:cNvSpPr txBox="1"/>
          <p:nvPr/>
        </p:nvSpPr>
        <p:spPr>
          <a:xfrm>
            <a:off x="765810" y="1062990"/>
            <a:ext cx="939975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Contact Us:</a:t>
            </a:r>
          </a:p>
          <a:p>
            <a:endParaRPr lang="en-US" sz="5400" dirty="0"/>
          </a:p>
          <a:p>
            <a:r>
              <a:rPr lang="en-US" sz="5400" dirty="0"/>
              <a:t>Virginia:  </a:t>
            </a:r>
            <a:r>
              <a:rPr lang="en-US" sz="5400" dirty="0">
                <a:hlinkClick r:id="rId2"/>
              </a:rPr>
              <a:t>virginiakile@gmail.com</a:t>
            </a:r>
            <a:endParaRPr lang="en-US" sz="5400" dirty="0"/>
          </a:p>
          <a:p>
            <a:endParaRPr lang="en-US" sz="5400" dirty="0"/>
          </a:p>
          <a:p>
            <a:r>
              <a:rPr lang="en-US" sz="5400" dirty="0"/>
              <a:t>Stacy:  </a:t>
            </a:r>
            <a:r>
              <a:rPr lang="en-US" sz="5400" dirty="0">
                <a:solidFill>
                  <a:srgbClr val="00B050"/>
                </a:solidFill>
              </a:rPr>
              <a:t>Stacy.Trickel@mcsd.org</a:t>
            </a:r>
          </a:p>
        </p:txBody>
      </p:sp>
    </p:spTree>
    <p:extLst>
      <p:ext uri="{BB962C8B-B14F-4D97-AF65-F5344CB8AC3E}">
        <p14:creationId xmlns:p14="http://schemas.microsoft.com/office/powerpoint/2010/main" val="3252876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7AE795-0FDE-43B0-A0B2-1EC12566541C}"/>
              </a:ext>
            </a:extLst>
          </p:cNvPr>
          <p:cNvSpPr txBox="1"/>
          <p:nvPr/>
        </p:nvSpPr>
        <p:spPr>
          <a:xfrm>
            <a:off x="1393911" y="589811"/>
            <a:ext cx="9404177" cy="132343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FF99"/>
                </a:solidFill>
              </a:rPr>
              <a:t>What I Teach Matters!</a:t>
            </a:r>
          </a:p>
        </p:txBody>
      </p:sp>
      <p:pic>
        <p:nvPicPr>
          <p:cNvPr id="7170" name="Picture 2" descr="Image result for friends clipart free">
            <a:extLst>
              <a:ext uri="{FF2B5EF4-FFF2-40B4-BE49-F238E27FC236}">
                <a16:creationId xmlns:a16="http://schemas.microsoft.com/office/drawing/2014/main" id="{FD903BD0-0606-4B40-BAF9-6298EDF02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07" y="2628696"/>
            <a:ext cx="5360194" cy="423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16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5ACA28-8094-4717-ACE5-15D5069792E0}"/>
              </a:ext>
            </a:extLst>
          </p:cNvPr>
          <p:cNvSpPr txBox="1"/>
          <p:nvPr/>
        </p:nvSpPr>
        <p:spPr>
          <a:xfrm>
            <a:off x="4054251" y="1828801"/>
            <a:ext cx="4294765" cy="25853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50" dirty="0"/>
              <a:t>Today</a:t>
            </a:r>
          </a:p>
          <a:p>
            <a:r>
              <a:rPr lang="en-US" sz="4050" dirty="0"/>
              <a:t>1)  Up the Positives</a:t>
            </a:r>
          </a:p>
          <a:p>
            <a:pPr marL="742950" indent="-742950">
              <a:buAutoNum type="arabicParenR" startAt="2"/>
            </a:pPr>
            <a:r>
              <a:rPr lang="en-US" sz="4050" dirty="0"/>
              <a:t>Friendship Skills</a:t>
            </a:r>
          </a:p>
          <a:p>
            <a:pPr marL="742950" indent="-742950">
              <a:buAutoNum type="arabicParenR" startAt="2"/>
            </a:pPr>
            <a:r>
              <a:rPr lang="en-US" sz="4050" dirty="0"/>
              <a:t>Action </a:t>
            </a:r>
          </a:p>
        </p:txBody>
      </p:sp>
    </p:spTree>
    <p:extLst>
      <p:ext uri="{BB962C8B-B14F-4D97-AF65-F5344CB8AC3E}">
        <p14:creationId xmlns:p14="http://schemas.microsoft.com/office/powerpoint/2010/main" val="182947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127F75-5F41-4420-821B-BA3094D7026F}"/>
              </a:ext>
            </a:extLst>
          </p:cNvPr>
          <p:cNvSpPr txBox="1"/>
          <p:nvPr/>
        </p:nvSpPr>
        <p:spPr>
          <a:xfrm>
            <a:off x="1893824" y="2187112"/>
            <a:ext cx="8404352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Lucida Handwriting" panose="03010101010101010101" pitchFamily="66" charset="0"/>
              </a:rPr>
              <a:t>Why? </a:t>
            </a:r>
            <a:r>
              <a:rPr lang="en-US" sz="6000" dirty="0"/>
              <a:t>Are these skills</a:t>
            </a:r>
          </a:p>
          <a:p>
            <a:r>
              <a:rPr lang="en-US" sz="8800" dirty="0">
                <a:solidFill>
                  <a:srgbClr val="7030A0"/>
                </a:solidFill>
                <a:latin typeface="Lucida Handwriting" panose="03010101010101010101" pitchFamily="66" charset="0"/>
              </a:rPr>
              <a:t>Important? </a:t>
            </a:r>
          </a:p>
        </p:txBody>
      </p:sp>
    </p:spTree>
    <p:extLst>
      <p:ext uri="{BB962C8B-B14F-4D97-AF65-F5344CB8AC3E}">
        <p14:creationId xmlns:p14="http://schemas.microsoft.com/office/powerpoint/2010/main" val="135645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Children who have a Strong</a:t>
            </a:r>
          </a:p>
          <a:p>
            <a:r>
              <a:rPr lang="en-US" sz="4800" dirty="0"/>
              <a:t>Foundation in Emotional Literacy</a:t>
            </a:r>
          </a:p>
          <a:p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286001"/>
            <a:ext cx="9144000" cy="458587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FF0000"/>
                </a:solidFill>
              </a:rPr>
              <a:t>Tolerate frustration better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7030A0"/>
                </a:solidFill>
              </a:rPr>
              <a:t>Get into fewer fights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FF0000"/>
                </a:solidFill>
              </a:rPr>
              <a:t>Engage in less self destructive behavior</a:t>
            </a:r>
          </a:p>
          <a:p>
            <a:pPr algn="ctr"/>
            <a:r>
              <a:rPr lang="en-US" sz="6000" b="1" dirty="0">
                <a:solidFill>
                  <a:schemeClr val="accent5">
                    <a:lumMod val="50000"/>
                  </a:schemeClr>
                </a:solidFill>
              </a:rPr>
              <a:t>!!!!!!!!!!!!!!!</a:t>
            </a:r>
          </a:p>
          <a:p>
            <a:pPr lvl="1"/>
            <a:endParaRPr lang="en-US" sz="4000" dirty="0"/>
          </a:p>
          <a:p>
            <a:pPr lvl="1"/>
            <a:r>
              <a:rPr lang="en-US" sz="3600" dirty="0"/>
              <a:t>than children who do not have a Strong</a:t>
            </a:r>
          </a:p>
          <a:p>
            <a:pPr lvl="1"/>
            <a:r>
              <a:rPr lang="en-US" sz="3600" dirty="0"/>
              <a:t>Foundation in Emotional literacy   </a:t>
            </a:r>
            <a:r>
              <a:rPr lang="en-US" dirty="0"/>
              <a:t>What Works Briefs #21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923977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Children with </a:t>
            </a:r>
            <a:r>
              <a:rPr lang="en-US" sz="4400" b="1" dirty="0">
                <a:solidFill>
                  <a:srgbClr val="0070C0"/>
                </a:solidFill>
              </a:rPr>
              <a:t>strong emotional literacy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ARE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00B050"/>
                </a:solidFill>
              </a:rPr>
              <a:t>healthier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002060"/>
                </a:solidFill>
              </a:rPr>
              <a:t>less lonely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00B050"/>
                </a:solidFill>
              </a:rPr>
              <a:t>less impulsive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002060"/>
                </a:solidFill>
              </a:rPr>
              <a:t>more focused</a:t>
            </a:r>
            <a:endParaRPr lang="en-US" sz="44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4400" b="1" dirty="0">
                <a:solidFill>
                  <a:srgbClr val="00B050"/>
                </a:solidFill>
              </a:rPr>
              <a:t> have greater academic achievement</a:t>
            </a:r>
          </a:p>
          <a:p>
            <a:r>
              <a:rPr lang="en-US" sz="4400" b="1" dirty="0">
                <a:solidFill>
                  <a:srgbClr val="00B050"/>
                </a:solidFill>
              </a:rPr>
              <a:t>                                                   </a:t>
            </a:r>
            <a:r>
              <a:rPr lang="en-US" sz="4400" b="1" dirty="0"/>
              <a:t> </a:t>
            </a:r>
            <a:r>
              <a:rPr lang="en-US" b="1" dirty="0"/>
              <a:t>What Works Briefs #21</a:t>
            </a:r>
            <a:endParaRPr lang="en-US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rts Picture">
            <a:extLst>
              <a:ext uri="{FF2B5EF4-FFF2-40B4-BE49-F238E27FC236}">
                <a16:creationId xmlns:a16="http://schemas.microsoft.com/office/drawing/2014/main" id="{01A7FF35-D157-4D6E-8D14-3D511F8D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036" y="2161629"/>
            <a:ext cx="27146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DAC80B-218C-45B9-B4C3-9FD0E0986B39}"/>
              </a:ext>
            </a:extLst>
          </p:cNvPr>
          <p:cNvSpPr txBox="1"/>
          <p:nvPr/>
        </p:nvSpPr>
        <p:spPr>
          <a:xfrm>
            <a:off x="2007434" y="2722568"/>
            <a:ext cx="51214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00FF"/>
                </a:solidFill>
              </a:rPr>
              <a:t>Here is the Target</a:t>
            </a:r>
          </a:p>
          <a:p>
            <a:pPr algn="ctr"/>
            <a:r>
              <a:rPr lang="en-US" sz="5400" b="1" dirty="0">
                <a:solidFill>
                  <a:srgbClr val="0000FF"/>
                </a:solidFill>
              </a:rPr>
              <a:t>At least 5:1</a:t>
            </a:r>
          </a:p>
        </p:txBody>
      </p:sp>
    </p:spTree>
    <p:extLst>
      <p:ext uri="{BB962C8B-B14F-4D97-AF65-F5344CB8AC3E}">
        <p14:creationId xmlns:p14="http://schemas.microsoft.com/office/powerpoint/2010/main" val="243874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48F623-EA49-4BBD-B93E-59088B9800CA}"/>
              </a:ext>
            </a:extLst>
          </p:cNvPr>
          <p:cNvSpPr txBox="1"/>
          <p:nvPr/>
        </p:nvSpPr>
        <p:spPr>
          <a:xfrm>
            <a:off x="1524000" y="857251"/>
            <a:ext cx="4599657" cy="1200329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BIG NEWS!!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E176FF-E058-4B4C-A168-F6BDCB43643F}"/>
              </a:ext>
            </a:extLst>
          </p:cNvPr>
          <p:cNvSpPr txBox="1"/>
          <p:nvPr/>
        </p:nvSpPr>
        <p:spPr>
          <a:xfrm>
            <a:off x="1604034" y="2330873"/>
            <a:ext cx="90418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5 Positive Statements</a:t>
            </a:r>
          </a:p>
          <a:p>
            <a:r>
              <a:rPr lang="en-US" sz="4500" dirty="0"/>
              <a:t>	</a:t>
            </a:r>
            <a:r>
              <a:rPr lang="en-US" sz="5400" dirty="0">
                <a:solidFill>
                  <a:srgbClr val="FF0000"/>
                </a:solidFill>
              </a:rPr>
              <a:t>to Every No Don’t Stop Quit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					</a:t>
            </a:r>
            <a:r>
              <a:rPr lang="en-US" sz="5400" dirty="0">
                <a:solidFill>
                  <a:srgbClr val="FF0000"/>
                </a:solidFill>
              </a:rPr>
              <a:t>and Question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BBC7A-CEE1-4AEB-8511-6861C2A3434B}"/>
              </a:ext>
            </a:extLst>
          </p:cNvPr>
          <p:cNvSpPr txBox="1"/>
          <p:nvPr/>
        </p:nvSpPr>
        <p:spPr>
          <a:xfrm>
            <a:off x="2052405" y="5239003"/>
            <a:ext cx="8427051" cy="78483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4500" dirty="0">
                <a:solidFill>
                  <a:schemeClr val="bg1"/>
                </a:solidFill>
              </a:rPr>
              <a:t>REDUCES CHALLENGING BEHAVIOR</a:t>
            </a:r>
          </a:p>
        </p:txBody>
      </p:sp>
    </p:spTree>
    <p:extLst>
      <p:ext uri="{BB962C8B-B14F-4D97-AF65-F5344CB8AC3E}">
        <p14:creationId xmlns:p14="http://schemas.microsoft.com/office/powerpoint/2010/main" val="169846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776</Words>
  <Application>Microsoft Office PowerPoint</Application>
  <PresentationFormat>Widescreen</PresentationFormat>
  <Paragraphs>179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Lucida Handwriting</vt:lpstr>
      <vt:lpstr>Wingdings</vt:lpstr>
      <vt:lpstr>Office Theme</vt:lpstr>
      <vt:lpstr>Up the Positives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Save these for Safety Concerns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the Positives</dc:title>
  <dc:creator>Virginia</dc:creator>
  <cp:lastModifiedBy>Virginia</cp:lastModifiedBy>
  <cp:revision>42</cp:revision>
  <cp:lastPrinted>2020-04-16T21:31:13Z</cp:lastPrinted>
  <dcterms:created xsi:type="dcterms:W3CDTF">2020-03-10T15:41:22Z</dcterms:created>
  <dcterms:modified xsi:type="dcterms:W3CDTF">2020-09-21T00:11:11Z</dcterms:modified>
</cp:coreProperties>
</file>